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Perandory Condensed" charset="1" panose="00000000000000000000"/>
      <p:regular r:id="rId22"/>
    </p:embeddedFont>
    <p:embeddedFont>
      <p:font typeface="Lora" charset="1" panose="00000500000000000000"/>
      <p:regular r:id="rId23"/>
    </p:embeddedFont>
    <p:embeddedFont>
      <p:font typeface="Gagalin" charset="1" panose="00000500000000000000"/>
      <p:regular r:id="rId24"/>
    </p:embeddedFont>
    <p:embeddedFont>
      <p:font typeface="Bree Serif" charset="1" panose="02000503040000020004"/>
      <p:regular r:id="rId25"/>
    </p:embeddedFont>
    <p:embeddedFont>
      <p:font typeface="Libre Baskerville" charset="1" panose="02000000000000000000"/>
      <p:regular r:id="rId26"/>
    </p:embeddedFont>
    <p:embeddedFont>
      <p:font typeface="Lora Bold" charset="1" panose="00000800000000000000"/>
      <p:regular r:id="rId27"/>
    </p:embeddedFont>
    <p:embeddedFont>
      <p:font typeface="Open Sans" charset="1" panose="020B0606030504020204"/>
      <p:regular r:id="rId28"/>
    </p:embeddedFont>
    <p:embeddedFont>
      <p:font typeface="Beautifully Delicious Script" charset="1" panose="00000500000000000000"/>
      <p:regular r:id="rId29"/>
    </p:embeddedFont>
    <p:embeddedFont>
      <p:font typeface="DM Serif Display" charset="1" panose="00000000000000000000"/>
      <p:regular r:id="rId30"/>
    </p:embeddedFont>
    <p:embeddedFont>
      <p:font typeface="Poppins" charset="1" panose="00000500000000000000"/>
      <p:regular r:id="rId31"/>
    </p:embeddedFont>
    <p:embeddedFont>
      <p:font typeface="Allura" charset="1" panose="02000000000000000000"/>
      <p:regular r:id="rId32"/>
    </p:embeddedFont>
    <p:embeddedFont>
      <p:font typeface="Poppins Bold" charset="1" panose="000008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6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ignificados.com/norma-juridica/" TargetMode="External" Type="http://schemas.openxmlformats.org/officeDocument/2006/relationships/hyperlink"/><Relationship Id="rId11" Target="https://www.significados.com/norma-juridica/" TargetMode="External" Type="http://schemas.openxmlformats.org/officeDocument/2006/relationships/hyperlink"/><Relationship Id="rId12" Target="https://www.significados.com/norma-juridica/" TargetMode="External" Type="http://schemas.openxmlformats.org/officeDocument/2006/relationships/hyperlink"/><Relationship Id="rId13" Target="https://www.significados.com/norma-juridica/" TargetMode="External" Type="http://schemas.openxmlformats.org/officeDocument/2006/relationships/hyperlink"/><Relationship Id="rId14" Target="https://www.significados.com/norma-juridica/" TargetMode="External" Type="http://schemas.openxmlformats.org/officeDocument/2006/relationships/hyperlink"/><Relationship Id="rId15" Target="https://enciclopendia.com/el-sujeto-de-derecho-definicion-clasificacion-y-ejemplos-de-su-aplicacion/" TargetMode="External" Type="http://schemas.openxmlformats.org/officeDocument/2006/relationships/hyperlink"/><Relationship Id="rId16" Target="https://enciclopendia.com/el-sujeto-de-derecho-definicion-clasificacion-y-ejemplos-de-su-aplicacion/" TargetMode="External" Type="http://schemas.openxmlformats.org/officeDocument/2006/relationships/hyperlink"/><Relationship Id="rId17" Target="https://enciclopendia.com/el-sujeto-de-derecho-definicion-clasificacion-y-ejemplos-de-su-aplicacion/" TargetMode="External" Type="http://schemas.openxmlformats.org/officeDocument/2006/relationships/hyperlink"/><Relationship Id="rId18" Target="https://enciclopendia.com/el-sujeto-de-derecho-definicion-clasificacion-y-ejemplos-de-su-aplicacion/" TargetMode="External" Type="http://schemas.openxmlformats.org/officeDocument/2006/relationships/hyperlink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https://humanidades.com/derecho/" TargetMode="External" Type="http://schemas.openxmlformats.org/officeDocument/2006/relationships/hyperlink"/><Relationship Id="rId6" Target="https://humanidades.com/derecho/" TargetMode="External" Type="http://schemas.openxmlformats.org/officeDocument/2006/relationships/hyperlink"/><Relationship Id="rId7" Target="https://www.significados.com/norma-juridica/" TargetMode="External" Type="http://schemas.openxmlformats.org/officeDocument/2006/relationships/hyperlink"/><Relationship Id="rId8" Target="https://www.significados.com/norma-juridica/" TargetMode="External" Type="http://schemas.openxmlformats.org/officeDocument/2006/relationships/hyperlink"/><Relationship Id="rId9" Target="https://www.significados.com/norma-juridica/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jpe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https://humanidades.com/leyes/" TargetMode="External" Type="http://schemas.openxmlformats.org/officeDocument/2006/relationships/hyperlink"/><Relationship Id="rId9" Target="https://humanidades.com/estado/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46456" y="1974068"/>
            <a:ext cx="10270374" cy="5069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41"/>
              </a:lnSpc>
            </a:pPr>
            <a:r>
              <a:rPr lang="en-US" sz="17244" spc="1138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de los negocios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63518">
            <a:off x="391652" y="776706"/>
            <a:ext cx="5036390" cy="12265182"/>
          </a:xfrm>
          <a:custGeom>
            <a:avLst/>
            <a:gdLst/>
            <a:ahLst/>
            <a:cxnLst/>
            <a:rect r="r" b="b" t="t" l="l"/>
            <a:pathLst>
              <a:path h="12265182" w="5036390">
                <a:moveTo>
                  <a:pt x="0" y="0"/>
                </a:moveTo>
                <a:lnTo>
                  <a:pt x="5036391" y="0"/>
                </a:lnTo>
                <a:lnTo>
                  <a:pt x="5036391" y="12265182"/>
                </a:lnTo>
                <a:lnTo>
                  <a:pt x="0" y="12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-4792605" y="5811780"/>
            <a:ext cx="11652136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5400000">
            <a:off x="11424031" y="5075507"/>
            <a:ext cx="11652136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536760" y="9239250"/>
            <a:ext cx="19257091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10800000">
            <a:off x="-484546" y="1004888"/>
            <a:ext cx="19257091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488676">
            <a:off x="13165634" y="5331180"/>
            <a:ext cx="4586420" cy="11169365"/>
          </a:xfrm>
          <a:custGeom>
            <a:avLst/>
            <a:gdLst/>
            <a:ahLst/>
            <a:cxnLst/>
            <a:rect r="r" b="b" t="t" l="l"/>
            <a:pathLst>
              <a:path h="11169365" w="4586420">
                <a:moveTo>
                  <a:pt x="4586420" y="0"/>
                </a:moveTo>
                <a:lnTo>
                  <a:pt x="0" y="0"/>
                </a:lnTo>
                <a:lnTo>
                  <a:pt x="0" y="11169365"/>
                </a:lnTo>
                <a:lnTo>
                  <a:pt x="4586420" y="11169365"/>
                </a:lnTo>
                <a:lnTo>
                  <a:pt x="458642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1656428" y="1923644"/>
            <a:ext cx="6719569" cy="6477896"/>
            <a:chOff x="0" y="0"/>
            <a:chExt cx="8959425" cy="8637195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8959425" cy="8637195"/>
              <a:chOff x="0" y="0"/>
              <a:chExt cx="1597330" cy="153988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597330" cy="1539881"/>
              </a:xfrm>
              <a:custGeom>
                <a:avLst/>
                <a:gdLst/>
                <a:ahLst/>
                <a:cxnLst/>
                <a:rect r="r" b="b" t="t" l="l"/>
                <a:pathLst>
                  <a:path h="1539881" w="1597330">
                    <a:moveTo>
                      <a:pt x="0" y="0"/>
                    </a:moveTo>
                    <a:lnTo>
                      <a:pt x="1597330" y="0"/>
                    </a:lnTo>
                    <a:lnTo>
                      <a:pt x="1597330" y="1539881"/>
                    </a:lnTo>
                    <a:lnTo>
                      <a:pt x="0" y="1539881"/>
                    </a:lnTo>
                    <a:close/>
                  </a:path>
                </a:pathLst>
              </a:custGeom>
              <a:solidFill>
                <a:srgbClr val="A44F5E">
                  <a:alpha val="38824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57150"/>
                <a:ext cx="1597330" cy="15970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424653" y="420830"/>
              <a:ext cx="8108066" cy="7832438"/>
              <a:chOff x="0" y="0"/>
              <a:chExt cx="1445546" cy="139640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445546" cy="1396405"/>
              </a:xfrm>
              <a:custGeom>
                <a:avLst/>
                <a:gdLst/>
                <a:ahLst/>
                <a:cxnLst/>
                <a:rect r="r" b="b" t="t" l="l"/>
                <a:pathLst>
                  <a:path h="1396405" w="1445546">
                    <a:moveTo>
                      <a:pt x="0" y="0"/>
                    </a:moveTo>
                    <a:lnTo>
                      <a:pt x="1445546" y="0"/>
                    </a:lnTo>
                    <a:lnTo>
                      <a:pt x="1445546" y="1396405"/>
                    </a:lnTo>
                    <a:lnTo>
                      <a:pt x="0" y="1396405"/>
                    </a:lnTo>
                    <a:close/>
                  </a:path>
                </a:pathLst>
              </a:custGeom>
              <a:solidFill>
                <a:srgbClr val="F9F8F3">
                  <a:alpha val="80000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57150"/>
                <a:ext cx="1445546" cy="14535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9" id="9"/>
          <p:cNvSpPr/>
          <p:nvPr/>
        </p:nvSpPr>
        <p:spPr>
          <a:xfrm flipH="false" flipV="false" rot="0">
            <a:off x="2490744" y="2705540"/>
            <a:ext cx="5050936" cy="4855197"/>
          </a:xfrm>
          <a:custGeom>
            <a:avLst/>
            <a:gdLst/>
            <a:ahLst/>
            <a:cxnLst/>
            <a:rect r="r" b="b" t="t" l="l"/>
            <a:pathLst>
              <a:path h="4855197" w="5050936">
                <a:moveTo>
                  <a:pt x="0" y="0"/>
                </a:moveTo>
                <a:lnTo>
                  <a:pt x="5050936" y="0"/>
                </a:lnTo>
                <a:lnTo>
                  <a:pt x="5050936" y="4855196"/>
                </a:lnTo>
                <a:lnTo>
                  <a:pt x="0" y="4855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03" t="0" r="-22003" b="0"/>
            </a:stretch>
          </a:blipFill>
        </p:spPr>
      </p:sp>
      <p:sp>
        <p:nvSpPr>
          <p:cNvPr name="AutoShape 10" id="10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true" flipV="false" rot="749902">
            <a:off x="8963342" y="338912"/>
            <a:ext cx="9647360" cy="9647360"/>
          </a:xfrm>
          <a:custGeom>
            <a:avLst/>
            <a:gdLst/>
            <a:ahLst/>
            <a:cxnLst/>
            <a:rect r="r" b="b" t="t" l="l"/>
            <a:pathLst>
              <a:path h="9647360" w="9647360">
                <a:moveTo>
                  <a:pt x="9647359" y="0"/>
                </a:moveTo>
                <a:lnTo>
                  <a:pt x="0" y="0"/>
                </a:lnTo>
                <a:lnTo>
                  <a:pt x="0" y="9647360"/>
                </a:lnTo>
                <a:lnTo>
                  <a:pt x="9647359" y="9647360"/>
                </a:lnTo>
                <a:lnTo>
                  <a:pt x="9647359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959652" y="4729729"/>
            <a:ext cx="7307257" cy="2821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8"/>
              </a:lnSpc>
              <a:spcBef>
                <a:spcPct val="0"/>
              </a:spcBef>
            </a:pP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De</a:t>
            </a: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recho es el conjunto de normas jurídicas que regulan el comportamiento de las personas dentro de una sociedad. Estas normas son creadas por una autoridad legítima (como el Estado) y su cumplimiento es obligatorio. El principal objetivo del Derecho es mantener el orden, garantizar la justicia y proteger los derechos de todos los ciudadanos.</a:t>
            </a:r>
          </a:p>
          <a:p>
            <a:pPr algn="just">
              <a:lnSpc>
                <a:spcPts val="2528"/>
              </a:lnSpc>
              <a:spcBef>
                <a:spcPct val="0"/>
              </a:spcBef>
            </a:pPr>
          </a:p>
          <a:p>
            <a:pPr algn="just">
              <a:lnSpc>
                <a:spcPts val="2528"/>
              </a:lnSpc>
              <a:spcBef>
                <a:spcPct val="0"/>
              </a:spcBef>
            </a:pP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Derecho es la base del orden en la sociedad, y sin él no sería posible convivir de manera justa, segura y organizada.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82178" y="2232599"/>
            <a:ext cx="4278032" cy="936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757"/>
              </a:lnSpc>
            </a:pPr>
            <a:r>
              <a:rPr lang="en-US" sz="6087" spc="40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concepto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70086" y="3208905"/>
            <a:ext cx="4684306" cy="1263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469"/>
              </a:lnSpc>
            </a:pPr>
            <a:r>
              <a:rPr lang="en-US" sz="12099">
                <a:solidFill>
                  <a:srgbClr val="A44F5E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De Derecho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08469" y="6643269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757667" y="2057400"/>
            <a:ext cx="8312727" cy="8229600"/>
          </a:xfrm>
          <a:custGeom>
            <a:avLst/>
            <a:gdLst/>
            <a:ahLst/>
            <a:cxnLst/>
            <a:rect r="r" b="b" t="t" l="l"/>
            <a:pathLst>
              <a:path h="8229600" w="8312727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849828" y="2636809"/>
            <a:ext cx="12588345" cy="5013382"/>
            <a:chOff x="0" y="0"/>
            <a:chExt cx="3315449" cy="1320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15449" cy="1320397"/>
            </a:xfrm>
            <a:custGeom>
              <a:avLst/>
              <a:gdLst/>
              <a:ahLst/>
              <a:cxnLst/>
              <a:rect r="r" b="b" t="t" l="l"/>
              <a:pathLst>
                <a:path h="1320397" w="3315449">
                  <a:moveTo>
                    <a:pt x="0" y="0"/>
                  </a:moveTo>
                  <a:lnTo>
                    <a:pt x="3315449" y="0"/>
                  </a:lnTo>
                  <a:lnTo>
                    <a:pt x="3315449" y="1320397"/>
                  </a:lnTo>
                  <a:lnTo>
                    <a:pt x="0" y="1320397"/>
                  </a:lnTo>
                  <a:close/>
                </a:path>
              </a:pathLst>
            </a:custGeom>
            <a:solidFill>
              <a:srgbClr val="F9F8F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3315449" cy="1387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303773" y="3371016"/>
            <a:ext cx="3329825" cy="685314"/>
            <a:chOff x="0" y="0"/>
            <a:chExt cx="5315677" cy="11061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491430" y="3376096"/>
            <a:ext cx="3305140" cy="680233"/>
            <a:chOff x="0" y="0"/>
            <a:chExt cx="5315677" cy="11061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420977" y="3371016"/>
            <a:ext cx="3314790" cy="682219"/>
            <a:chOff x="0" y="0"/>
            <a:chExt cx="5315677" cy="11061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AutoShape 15" id="15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104112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PUBLICO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62248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PRIVADO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258345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SOCIAL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110806" y="4287711"/>
            <a:ext cx="3329825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Regula las relaciones entre los ciudadanos y el Estado, o entre instituciones del Estado. Aquí, el Estado tiene una posición de autoridad.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21125" y="4039964"/>
            <a:ext cx="3875445" cy="338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59"/>
              </a:lnSpc>
            </a:pP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Regula las relaciones entre personas particulares, en igualdad de condiciones.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Principales ramas del Derecho privado: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Civil: Trata temas como contratos, propiedad, familia, herencias, etc.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Mercantil: Regula las actividades comerciales y a los empresarios.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258345" y="4287711"/>
            <a:ext cx="3857542" cy="3279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Protege a los grupos sociales más vulnerables y busca equilibrar las desigualdades.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Laboral: Regula la relación entre trabajadores y empleadores. Derecho de la Seguridad Social: Asegura servicios como salud, pensiones y prestaciones.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Agrario: Regula la propiedad y el uso de tierras rurales.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931064" y="1398267"/>
            <a:ext cx="8316272" cy="873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9"/>
              </a:lnSpc>
            </a:pPr>
            <a:r>
              <a:rPr lang="en-US" sz="5114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CLACIFICACIÓN DE DERECHO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40408" y="3227816"/>
            <a:ext cx="12850780" cy="4578986"/>
            <a:chOff x="0" y="0"/>
            <a:chExt cx="3384568" cy="12059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84567" cy="1205988"/>
            </a:xfrm>
            <a:custGeom>
              <a:avLst/>
              <a:gdLst/>
              <a:ahLst/>
              <a:cxnLst/>
              <a:rect r="r" b="b" t="t" l="l"/>
              <a:pathLst>
                <a:path h="1205988" w="3384567">
                  <a:moveTo>
                    <a:pt x="0" y="0"/>
                  </a:moveTo>
                  <a:lnTo>
                    <a:pt x="3384567" y="0"/>
                  </a:lnTo>
                  <a:lnTo>
                    <a:pt x="3384567" y="1205988"/>
                  </a:lnTo>
                  <a:lnTo>
                    <a:pt x="0" y="120598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3384568" cy="12726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826913" y="1937935"/>
            <a:ext cx="10219904" cy="96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19"/>
              </a:lnSpc>
            </a:pPr>
            <a:r>
              <a:rPr lang="en-US" sz="6233" spc="41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Fuentes de derecho</a:t>
            </a:r>
          </a:p>
        </p:txBody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34052" y="1789975"/>
            <a:ext cx="8297013" cy="8229600"/>
          </a:xfrm>
          <a:custGeom>
            <a:avLst/>
            <a:gdLst/>
            <a:ahLst/>
            <a:cxnLst/>
            <a:rect r="r" b="b" t="t" l="l"/>
            <a:pathLst>
              <a:path h="8229600" w="8297013">
                <a:moveTo>
                  <a:pt x="0" y="0"/>
                </a:moveTo>
                <a:lnTo>
                  <a:pt x="8297013" y="0"/>
                </a:lnTo>
                <a:lnTo>
                  <a:pt x="82970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936865" y="3549906"/>
            <a:ext cx="6159657" cy="3934807"/>
          </a:xfrm>
          <a:custGeom>
            <a:avLst/>
            <a:gdLst/>
            <a:ahLst/>
            <a:cxnLst/>
            <a:rect r="r" b="b" t="t" l="l"/>
            <a:pathLst>
              <a:path h="3934807" w="6159657">
                <a:moveTo>
                  <a:pt x="0" y="0"/>
                </a:moveTo>
                <a:lnTo>
                  <a:pt x="6159657" y="0"/>
                </a:lnTo>
                <a:lnTo>
                  <a:pt x="6159657" y="3934806"/>
                </a:lnTo>
                <a:lnTo>
                  <a:pt x="0" y="3934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0376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26913" y="3766470"/>
            <a:ext cx="4294946" cy="3454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Las fuentes del Derecho son los orígenes de donde provienen las normas jurídicas. Es decir, son los mecanismos o formas a través de los cuales se crean, modifican o eliminan las leyes y reglas que rigen una sociedad.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Conocer las fuentes del Derecho nos permite entender de dónde salen las leyes y cómo se fundamenta el sistema jurídico de un país.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0936" y="7141395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43694" y="-8687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251254" y="6042362"/>
            <a:ext cx="4680932" cy="2625081"/>
          </a:xfrm>
          <a:custGeom>
            <a:avLst/>
            <a:gdLst/>
            <a:ahLst/>
            <a:cxnLst/>
            <a:rect r="r" b="b" t="t" l="l"/>
            <a:pathLst>
              <a:path h="2625081" w="4680932">
                <a:moveTo>
                  <a:pt x="0" y="0"/>
                </a:moveTo>
                <a:lnTo>
                  <a:pt x="4680932" y="0"/>
                </a:lnTo>
                <a:lnTo>
                  <a:pt x="4680932" y="2625082"/>
                </a:lnTo>
                <a:lnTo>
                  <a:pt x="0" y="2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196" r="0" b="-60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171704" y="6330983"/>
            <a:ext cx="4153707" cy="2336460"/>
          </a:xfrm>
          <a:custGeom>
            <a:avLst/>
            <a:gdLst/>
            <a:ahLst/>
            <a:cxnLst/>
            <a:rect r="r" b="b" t="t" l="l"/>
            <a:pathLst>
              <a:path h="2336460" w="4153707">
                <a:moveTo>
                  <a:pt x="0" y="0"/>
                </a:moveTo>
                <a:lnTo>
                  <a:pt x="4153707" y="0"/>
                </a:lnTo>
                <a:lnTo>
                  <a:pt x="4153707" y="2336461"/>
                </a:lnTo>
                <a:lnTo>
                  <a:pt x="0" y="233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38591" y="2273120"/>
            <a:ext cx="4449101" cy="76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97"/>
              </a:lnSpc>
            </a:pPr>
            <a:r>
              <a:rPr lang="en-US" sz="5402" spc="356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Personas fisicas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01069" y="2244545"/>
            <a:ext cx="5224342" cy="1313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08"/>
              </a:lnSpc>
            </a:pPr>
            <a:r>
              <a:rPr lang="en-US" sz="4602" spc="303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Personas Juridias Colectivas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707766" y="1307123"/>
            <a:ext cx="11623282" cy="908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75"/>
              </a:lnSpc>
            </a:pPr>
            <a:r>
              <a:rPr lang="en-US" sz="6014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sujetos del derecho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19406" y="3490598"/>
            <a:ext cx="6743028" cy="234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Personas jurídicas (morales)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Son entidades creadas por la ley que tienen personalidad propia, como empresas, asociaciones, sindicatos o instituciones públicas.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También pueden tener derechos y obligaciones.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Una universidad, una empresa, una ONG.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251917" y="3377834"/>
            <a:ext cx="6391347" cy="237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Personas físicas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Son los seres humanos individuales.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Desde su nacimiento (o incluso desde la concepción en algunos sistemas) tienen derechos y obligaciones.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Un ciudadano común.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0936" y="7141395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43694" y="-8687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492142" y="5952991"/>
            <a:ext cx="4004522" cy="2376807"/>
          </a:xfrm>
          <a:custGeom>
            <a:avLst/>
            <a:gdLst/>
            <a:ahLst/>
            <a:cxnLst/>
            <a:rect r="r" b="b" t="t" l="l"/>
            <a:pathLst>
              <a:path h="2376807" w="4004522">
                <a:moveTo>
                  <a:pt x="0" y="0"/>
                </a:moveTo>
                <a:lnTo>
                  <a:pt x="4004522" y="0"/>
                </a:lnTo>
                <a:lnTo>
                  <a:pt x="4004522" y="2376807"/>
                </a:lnTo>
                <a:lnTo>
                  <a:pt x="0" y="2376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44" r="0" b="-31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19406" y="5858800"/>
            <a:ext cx="4703920" cy="2565189"/>
          </a:xfrm>
          <a:custGeom>
            <a:avLst/>
            <a:gdLst/>
            <a:ahLst/>
            <a:cxnLst/>
            <a:rect r="r" b="b" t="t" l="l"/>
            <a:pathLst>
              <a:path h="2565189" w="4703920">
                <a:moveTo>
                  <a:pt x="0" y="0"/>
                </a:moveTo>
                <a:lnTo>
                  <a:pt x="4703921" y="0"/>
                </a:lnTo>
                <a:lnTo>
                  <a:pt x="4703921" y="2565189"/>
                </a:lnTo>
                <a:lnTo>
                  <a:pt x="0" y="2565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335" t="-21502" r="0" b="-2307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38591" y="2273120"/>
            <a:ext cx="4449101" cy="1524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97"/>
              </a:lnSpc>
            </a:pPr>
            <a:r>
              <a:rPr lang="en-US" sz="5402" spc="356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Atributos de la personalidad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42827" y="2008525"/>
            <a:ext cx="5111710" cy="119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62"/>
              </a:lnSpc>
            </a:pPr>
            <a:r>
              <a:rPr lang="en-US" sz="4200" spc="277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Capacidad e incapacidad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707766" y="1307123"/>
            <a:ext cx="11623282" cy="908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75"/>
              </a:lnSpc>
            </a:pPr>
            <a:r>
              <a:rPr lang="en-US" sz="6014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sujetos del derecho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99581" y="3970771"/>
            <a:ext cx="5837148" cy="150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7"/>
              </a:lnSpc>
            </a:pPr>
          </a:p>
          <a:p>
            <a:pPr algn="just">
              <a:lnSpc>
                <a:spcPts val="2397"/>
              </a:lnSpc>
            </a:pPr>
            <a:r>
              <a:rPr lang="en-US" sz="1712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Son las características legales que identifican a una persona ante la sociedad y el Derecho. Se aplican principalmente a personas físicas, aunque algunas también a jurídicas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813889" y="3018746"/>
            <a:ext cx="7169585" cy="2625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La capacidad jurídica es la aptitud para ser titular de derechos y obligaciones. Se divide en dos tipos: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250" b="true">
                <a:solidFill>
                  <a:srgbClr val="3A383D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de goce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Es la aptitud para tener derechos y obligaciones.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Se adquiere desde el nacimiento (e incluso desde la concepción, en ciertos casos).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Todas las personas tienen capacidad de goce.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250" b="true">
                <a:solidFill>
                  <a:srgbClr val="3A383D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de ejercicio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Es la aptitud para ejercer por sí mismo esos derechos y cumplir obligaciones.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todas las personas la tienen desde el principio (por ejemplo, los menores de edad).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0125" y="2479127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3" y="0"/>
                </a:lnTo>
                <a:lnTo>
                  <a:pt x="8153353" y="8204631"/>
                </a:lnTo>
                <a:lnTo>
                  <a:pt x="0" y="8204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74400" y="2096549"/>
            <a:ext cx="12571296" cy="5767977"/>
            <a:chOff x="0" y="0"/>
            <a:chExt cx="3310959" cy="15191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10959" cy="1519138"/>
            </a:xfrm>
            <a:custGeom>
              <a:avLst/>
              <a:gdLst/>
              <a:ahLst/>
              <a:cxnLst/>
              <a:rect r="r" b="b" t="t" l="l"/>
              <a:pathLst>
                <a:path h="1519138" w="3310959">
                  <a:moveTo>
                    <a:pt x="0" y="0"/>
                  </a:moveTo>
                  <a:lnTo>
                    <a:pt x="3310959" y="0"/>
                  </a:lnTo>
                  <a:lnTo>
                    <a:pt x="3310959" y="1519138"/>
                  </a:lnTo>
                  <a:lnTo>
                    <a:pt x="0" y="15191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310959" cy="15858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378314" y="1352582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fuentes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96398" y="2751391"/>
            <a:ext cx="11320403" cy="1105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1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5" tooltip="https://humanidades.com/derecho/"/>
              </a:rPr>
              <a:t>Equipo e</a:t>
            </a:r>
            <a:r>
              <a:rPr lang="en-US" sz="1571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6" tooltip="https://humanidades.com/derecho/"/>
              </a:rPr>
              <a:t>ditorial, Etecé. (2024, 20 mayo). Derecho: origen, características, fuentes y ramas. Enciclopedia Humanidades. https://humanidades.com/derecho/</a:t>
            </a:r>
          </a:p>
          <a:p>
            <a:pPr algn="ctr">
              <a:lnSpc>
                <a:spcPts val="2200"/>
              </a:lnSpc>
            </a:pPr>
          </a:p>
          <a:p>
            <a:pPr algn="ctr">
              <a:lnSpc>
                <a:spcPts val="220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925342" y="3649988"/>
            <a:ext cx="11062517" cy="888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sz="1734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significados.com/norma-juridica/"/>
              </a:rPr>
              <a:t>De Enciclopedia Signific</a:t>
            </a:r>
            <a:r>
              <a:rPr lang="en-US" sz="1734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8" tooltip="https://www.significados.com/norma-juridica/"/>
              </a:rPr>
              <a:t>ados, E. (2021, 21 enero). Normas Jurídicas: qué son, características y clasificación (con ejemplos).</a:t>
            </a:r>
          </a:p>
          <a:p>
            <a:pPr algn="ctr">
              <a:lnSpc>
                <a:spcPts val="2428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925342" y="4510116"/>
            <a:ext cx="10854042" cy="136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9" tooltip="https://www.significados.com/norma-juridica/"/>
              </a:rPr>
              <a:t>Colegi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0" tooltip="https://www.significados.com/norma-juridica/"/>
              </a:rPr>
              <a:t>oJurista. (s. f.). ¿Cuáles son las características y etapas del Proceso Legislativo?, Colegio Jurista Blog. Colegio Jurista Blog. https://www.colegiojurista.com/blog/art/proceso-legislativo-en-mexico/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1" tooltip="https://www.significados.com/norma-juridica/"/>
              </a:rPr>
              <a:t> </a:t>
            </a:r>
          </a:p>
          <a:p>
            <a:pPr algn="ctr">
              <a:lnSpc>
                <a:spcPts val="2187"/>
              </a:lnSpc>
            </a:pPr>
          </a:p>
          <a:p>
            <a:pPr algn="ctr">
              <a:lnSpc>
                <a:spcPts val="2187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4133027" y="5487649"/>
            <a:ext cx="10854042" cy="1093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ww.significados.com/norma-juridica/"/>
              </a:rPr>
              <a:t>C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3" tooltip="https://www.significados.com/norma-juridica/"/>
              </a:rPr>
              <a:t>ristiancalderon. (2021, 13 enero). Las ramas del derecho. Derecho y Educación. https://derechoyeducacion.com/las-ramas-del-derecho/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4" tooltip="https://www.significados.com/norma-juridica/"/>
              </a:rPr>
              <a:t> </a:t>
            </a:r>
          </a:p>
          <a:p>
            <a:pPr algn="ctr">
              <a:lnSpc>
                <a:spcPts val="2187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4133027" y="6552867"/>
            <a:ext cx="10854042" cy="164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5" tooltip="https://enciclopendia.com/el-sujeto-de-derecho-definicion-clasificacion-y-ejemplos-de-su-aplicacion/"/>
              </a:rPr>
              <a:t>Muñ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6" tooltip="https://enciclopendia.com/el-sujeto-de-derecho-definicion-clasificacion-y-ejemplos-de-su-aplicacion/"/>
              </a:rPr>
              <a:t>oz, J. (2023, 11 septiembre). El sujeto de derecho: definición, clasificación y ejemplos de su aplicación. Enciclopendia. https://enciclopendia.com/el-sujeto-de-derecho-definicion-clasificacion-y-ejemplos-de-su-aplicacion/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7" tooltip="https://enciclopendia.com/el-sujeto-de-derecho-definicion-clasificacion-y-ejemplos-de-su-aplicacion/"/>
              </a:rPr>
              <a:t> </a:t>
            </a:r>
          </a:p>
          <a:p>
            <a:pPr algn="ctr">
              <a:lnSpc>
                <a:spcPts val="2187"/>
              </a:lnSpc>
            </a:pP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8" tooltip="https://enciclopendia.com/el-sujeto-de-derecho-definicion-clasificacion-y-ejemplos-de-su-aplicacion/"/>
              </a:rPr>
              <a:t> </a:t>
            </a:r>
          </a:p>
          <a:p>
            <a:pPr algn="ctr">
              <a:lnSpc>
                <a:spcPts val="2187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9713" y="1773395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2" y="0"/>
                </a:lnTo>
                <a:lnTo>
                  <a:pt x="8153352" y="8204632"/>
                </a:lnTo>
                <a:lnTo>
                  <a:pt x="0" y="820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62127" y="1801201"/>
            <a:ext cx="13527336" cy="1539607"/>
            <a:chOff x="0" y="0"/>
            <a:chExt cx="3562755" cy="4054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2755" cy="405493"/>
            </a:xfrm>
            <a:custGeom>
              <a:avLst/>
              <a:gdLst/>
              <a:ahLst/>
              <a:cxnLst/>
              <a:rect r="r" b="b" t="t" l="l"/>
              <a:pathLst>
                <a:path h="405493" w="3562755">
                  <a:moveTo>
                    <a:pt x="0" y="0"/>
                  </a:moveTo>
                  <a:lnTo>
                    <a:pt x="3562755" y="0"/>
                  </a:lnTo>
                  <a:lnTo>
                    <a:pt x="3562755" y="405493"/>
                  </a:lnTo>
                  <a:lnTo>
                    <a:pt x="0" y="405493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562755" cy="472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199056" y="2123735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conclucion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25795" y="5661792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592597" y="4057578"/>
            <a:ext cx="11066395" cy="3598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90"/>
              </a:lnSpc>
            </a:pPr>
            <a:r>
              <a:rPr lang="en-US" sz="2279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A lo largo de esta presentación se abordaron diversos temas fundamentales del Derecho, como sus antecedentes, concepto, clasificación, fuentes, el proceso legislativo, las normas y sus tipos, así como los sujetos del Derecho y sus atributos.</a:t>
            </a:r>
          </a:p>
          <a:p>
            <a:pPr algn="just">
              <a:lnSpc>
                <a:spcPts val="3190"/>
              </a:lnSpc>
            </a:pPr>
          </a:p>
          <a:p>
            <a:pPr algn="just">
              <a:lnSpc>
                <a:spcPts val="3190"/>
              </a:lnSpc>
            </a:pPr>
            <a:r>
              <a:rPr lang="en-US" sz="2279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Estos puntos son esenciales para comprender cómo se estructura y funciona el sistema jurídico en la sociedad. Conocerlos nos permite entender no solo cómo se crean y aplican las leyes, sino también cómo nos afectan en la vida diaria como ciudadanos con derechos y obligaciones.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9713" y="1773395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2" y="0"/>
                </a:lnTo>
                <a:lnTo>
                  <a:pt x="8153352" y="8204632"/>
                </a:lnTo>
                <a:lnTo>
                  <a:pt x="0" y="820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78113" y="1712481"/>
            <a:ext cx="13527336" cy="1438204"/>
            <a:chOff x="0" y="0"/>
            <a:chExt cx="3562755" cy="3787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2755" cy="378786"/>
            </a:xfrm>
            <a:custGeom>
              <a:avLst/>
              <a:gdLst/>
              <a:ahLst/>
              <a:cxnLst/>
              <a:rect r="r" b="b" t="t" l="l"/>
              <a:pathLst>
                <a:path h="378786" w="3562755">
                  <a:moveTo>
                    <a:pt x="0" y="0"/>
                  </a:moveTo>
                  <a:lnTo>
                    <a:pt x="3562755" y="0"/>
                  </a:lnTo>
                  <a:lnTo>
                    <a:pt x="3562755" y="378786"/>
                  </a:lnTo>
                  <a:lnTo>
                    <a:pt x="0" y="37878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562755" cy="4454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318561" y="1984312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introduccion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43035" y="3788859"/>
            <a:ext cx="9997492" cy="32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13"/>
              </a:lnSpc>
            </a:pPr>
            <a:r>
              <a:rPr lang="en-US" sz="2080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En esta presentación hablaremos sobre algunos temas fundamentales para entender cómo funciona el Derecho. Primero, veremos los antecedentes del Derecho, Después, analizaremos qué son las normas, por qué son importantes y cómo influyen en nuestro comportamiento.  continuando asi con los siguientes temas para recalcar los puntos importantes. no todas son iguales y que cada una cumple una función específica en la vida social y jurídica.</a:t>
            </a:r>
          </a:p>
          <a:p>
            <a:pPr algn="just">
              <a:lnSpc>
                <a:spcPts val="2913"/>
              </a:lnSpc>
            </a:pPr>
            <a:r>
              <a:rPr lang="en-US" sz="2080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La idea es tener una visión clara y general sobre estos temas que forman la base del Derecho, para poder comprender mejor cómo está estructurado y por qué es tan importante en la vida diaria.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477374" y="-1029718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2988" y="1028700"/>
            <a:ext cx="2091877" cy="2778442"/>
          </a:xfrm>
          <a:custGeom>
            <a:avLst/>
            <a:gdLst/>
            <a:ahLst/>
            <a:cxnLst/>
            <a:rect r="r" b="b" t="t" l="l"/>
            <a:pathLst>
              <a:path h="2778442" w="2091877">
                <a:moveTo>
                  <a:pt x="0" y="0"/>
                </a:moveTo>
                <a:lnTo>
                  <a:pt x="2091877" y="0"/>
                </a:lnTo>
                <a:lnTo>
                  <a:pt x="2091877" y="2778442"/>
                </a:lnTo>
                <a:lnTo>
                  <a:pt x="0" y="2778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55817" y="1028700"/>
            <a:ext cx="2384757" cy="2778442"/>
          </a:xfrm>
          <a:custGeom>
            <a:avLst/>
            <a:gdLst/>
            <a:ahLst/>
            <a:cxnLst/>
            <a:rect r="r" b="b" t="t" l="l"/>
            <a:pathLst>
              <a:path h="2778442" w="2384757">
                <a:moveTo>
                  <a:pt x="0" y="0"/>
                </a:moveTo>
                <a:lnTo>
                  <a:pt x="2384757" y="0"/>
                </a:lnTo>
                <a:lnTo>
                  <a:pt x="2384757" y="2778442"/>
                </a:lnTo>
                <a:lnTo>
                  <a:pt x="0" y="277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8905" b="-14195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6749" y="1066800"/>
            <a:ext cx="12309806" cy="1337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3"/>
              </a:lnSpc>
            </a:pPr>
            <a:r>
              <a:rPr lang="en-US" sz="4705" spc="310">
                <a:solidFill>
                  <a:srgbClr val="3A383D"/>
                </a:solidFill>
                <a:latin typeface="Gagalin"/>
                <a:ea typeface="Gagalin"/>
                <a:cs typeface="Gagalin"/>
                <a:sym typeface="Gagalin"/>
              </a:rPr>
              <a:t>universidad Juárez Autónoma De Tabasco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33317" y="2491206"/>
            <a:ext cx="11525418" cy="593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3462">
                <a:solidFill>
                  <a:srgbClr val="3A383D"/>
                </a:solidFill>
                <a:latin typeface="Bree Serif"/>
                <a:ea typeface="Bree Serif"/>
                <a:cs typeface="Bree Serif"/>
                <a:sym typeface="Bree Serif"/>
              </a:rPr>
              <a:t>Divición Académica De Ciencias Económico Administrativo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31570" y="4127628"/>
            <a:ext cx="2677733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INTEGRANTES: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82172" y="4819967"/>
            <a:ext cx="4563020" cy="2563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Esthefania Méndez Cerino</a:t>
            </a:r>
          </a:p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Eduardo López Méndez</a:t>
            </a:r>
          </a:p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Antonio soberano Jesús </a:t>
            </a:r>
          </a:p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Sofia ramos Luis López </a:t>
            </a:r>
          </a:p>
          <a:p>
            <a:pPr algn="ctr">
              <a:lnSpc>
                <a:spcPts val="4104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222078" y="7152257"/>
            <a:ext cx="1883208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DOCENTE: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75400" y="5594858"/>
            <a:ext cx="1417469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TURNO: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975400" y="4495739"/>
            <a:ext cx="1729361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MATERIA: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12202" y="6968336"/>
            <a:ext cx="1992558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SEMESTRE: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88122" y="4311819"/>
            <a:ext cx="1369090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GRUPO: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78359" y="4865469"/>
            <a:ext cx="4235335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Derecho de los negocios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799940" y="6107397"/>
            <a:ext cx="1592930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Matutino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81402" y="7647130"/>
            <a:ext cx="640499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2do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88122" y="4914359"/>
            <a:ext cx="898866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MLM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589583" y="5613297"/>
            <a:ext cx="1295945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FECHA: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25000" y="6219262"/>
            <a:ext cx="2225110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02/06/2025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88837" y="7662972"/>
            <a:ext cx="3316429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Sandra júarez  solis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395009" y="3394474"/>
            <a:ext cx="4413286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¨PUNTOS IMPORTANTES¨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143013"/>
            <a:ext cx="7793848" cy="9772850"/>
          </a:xfrm>
          <a:custGeom>
            <a:avLst/>
            <a:gdLst/>
            <a:ahLst/>
            <a:cxnLst/>
            <a:rect r="r" b="b" t="t" l="l"/>
            <a:pathLst>
              <a:path h="9772850" w="7793848">
                <a:moveTo>
                  <a:pt x="0" y="0"/>
                </a:moveTo>
                <a:lnTo>
                  <a:pt x="7793848" y="0"/>
                </a:lnTo>
                <a:lnTo>
                  <a:pt x="7793848" y="9772850"/>
                </a:lnTo>
                <a:lnTo>
                  <a:pt x="0" y="977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11432767" y="2725921"/>
            <a:ext cx="4811345" cy="481134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44F5E">
                <a:alpha val="5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57563" y="2398249"/>
            <a:ext cx="5458922" cy="5025483"/>
            <a:chOff x="0" y="0"/>
            <a:chExt cx="7278563" cy="670064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17887" t="0" r="17887" b="0"/>
            <a:stretch>
              <a:fillRect/>
            </a:stretch>
          </p:blipFill>
          <p:spPr>
            <a:xfrm flipH="false" flipV="false">
              <a:off x="0" y="0"/>
              <a:ext cx="7278563" cy="6700644"/>
            </a:xfrm>
            <a:prstGeom prst="rect">
              <a:avLst/>
            </a:prstGeom>
          </p:spPr>
        </p:pic>
      </p:grpSp>
      <p:sp>
        <p:nvSpPr>
          <p:cNvPr name="AutoShape 8" id="8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02397" y="1752739"/>
            <a:ext cx="7795756" cy="90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6"/>
              </a:lnSpc>
            </a:pPr>
            <a:r>
              <a:rPr lang="en-US" sz="6005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Antecedente del derecho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17289" y="3355045"/>
            <a:ext cx="8214254" cy="3867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3"/>
              </a:lnSpc>
            </a:pPr>
            <a:r>
              <a:rPr lang="en-US" sz="1845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Los antecedentes del Derecho son los hechos, normas, costumbres y sistemas jurídicos antiguos que dieron origen y forma a las leyes y al sistema jurídico que conocemos hoy en día. Se refieren al origen histórico y evolución del Derecho a lo largo del tiempo y en diferentes culturas.</a:t>
            </a:r>
          </a:p>
          <a:p>
            <a:pPr algn="just">
              <a:lnSpc>
                <a:spcPts val="2583"/>
              </a:lnSpc>
            </a:pPr>
          </a:p>
          <a:p>
            <a:pPr algn="just">
              <a:lnSpc>
                <a:spcPts val="2583"/>
              </a:lnSpc>
            </a:pPr>
            <a:r>
              <a:rPr lang="en-US" sz="1845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Estos antecedentes permiten entender cómo y por qué surgieron las normas jurídicas como una necesidad para mantener el orden, resolver conflictos y organizar la vida en sociedad. En resumen, los antecedentes del Derecho muestran cómo las normas han evolucionado desde prácticas informales hasta convertirse en sistemas legales complejos, y nos ayudan a entender por qué el Derecho es esencial para la organización de la sociedad.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34308" y="4685056"/>
            <a:ext cx="14269915" cy="3584272"/>
            <a:chOff x="0" y="0"/>
            <a:chExt cx="3758332" cy="9440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8331" cy="944006"/>
            </a:xfrm>
            <a:custGeom>
              <a:avLst/>
              <a:gdLst/>
              <a:ahLst/>
              <a:cxnLst/>
              <a:rect r="r" b="b" t="t" l="l"/>
              <a:pathLst>
                <a:path h="944006" w="3758331">
                  <a:moveTo>
                    <a:pt x="0" y="0"/>
                  </a:moveTo>
                  <a:lnTo>
                    <a:pt x="3758331" y="0"/>
                  </a:lnTo>
                  <a:lnTo>
                    <a:pt x="3758331" y="944006"/>
                  </a:lnTo>
                  <a:lnTo>
                    <a:pt x="0" y="94400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3758332" cy="10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26930" y="1624686"/>
            <a:ext cx="4629704" cy="7037628"/>
            <a:chOff x="0" y="0"/>
            <a:chExt cx="6172939" cy="9383504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0" y="0"/>
              <a:ext cx="6172914" cy="6172914"/>
              <a:chOff x="0" y="0"/>
              <a:chExt cx="3282950" cy="32829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82950" cy="3282950"/>
              </a:xfrm>
              <a:custGeom>
                <a:avLst/>
                <a:gdLst/>
                <a:ahLst/>
                <a:cxnLst/>
                <a:rect r="r" b="b" t="t" l="l"/>
                <a:pathLst>
                  <a:path h="3282950" w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046" t="0" r="-25046" b="0"/>
                </a:stretch>
              </a:blip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3204737" y="6415314"/>
              <a:ext cx="2968202" cy="2968190"/>
              <a:chOff x="0" y="0"/>
              <a:chExt cx="6350025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5046" t="0" r="-25046" b="0"/>
                </a:stretch>
              </a:blip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0" y="6415314"/>
              <a:ext cx="2968202" cy="2968190"/>
              <a:chOff x="0" y="0"/>
              <a:chExt cx="6350025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24906" r="0" b="-24906"/>
                </a:stretch>
              </a:blipFill>
            </p:spPr>
          </p:sp>
        </p:grpSp>
      </p:grpSp>
      <p:sp>
        <p:nvSpPr>
          <p:cNvPr name="Freeform 12" id="12"/>
          <p:cNvSpPr/>
          <p:nvPr/>
        </p:nvSpPr>
        <p:spPr>
          <a:xfrm flipH="false" flipV="false" rot="0">
            <a:off x="-2222056" y="2686263"/>
            <a:ext cx="8312727" cy="8229600"/>
          </a:xfrm>
          <a:custGeom>
            <a:avLst/>
            <a:gdLst/>
            <a:ahLst/>
            <a:cxnLst/>
            <a:rect r="r" b="b" t="t" l="l"/>
            <a:pathLst>
              <a:path h="8229600" w="8312727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H="true">
            <a:off x="-1569229" y="293677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277401" y="2556179"/>
            <a:ext cx="4893905" cy="83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5997" spc="43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normas y leyes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770361" y="5105400"/>
            <a:ext cx="4900554" cy="243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5"/>
              </a:lnSpc>
            </a:pP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Las normas y las </a:t>
            </a:r>
            <a:r>
              <a:rPr lang="en-US" sz="2004" u="sng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  <a:hlinkClick r:id="rId8" tooltip="https://humanidades.com/leyes/"/>
              </a:rPr>
              <a:t>leyes</a:t>
            </a: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 que constituyen el derecho son promulgadas por el </a:t>
            </a:r>
            <a:r>
              <a:rPr lang="en-US" sz="2004" u="sng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  <a:hlinkClick r:id="rId9" tooltip="https://humanidades.com/estado/"/>
              </a:rPr>
              <a:t>Estado</a:t>
            </a: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, que actúa como garante del pacto social que permite la coexistencia organizada. Además, son fruto del acuerdo y el consenso, y del proceso histórico de cada nación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48458">
            <a:off x="9423736" y="2381271"/>
            <a:ext cx="11670705" cy="9526213"/>
          </a:xfrm>
          <a:custGeom>
            <a:avLst/>
            <a:gdLst/>
            <a:ahLst/>
            <a:cxnLst/>
            <a:rect r="r" b="b" t="t" l="l"/>
            <a:pathLst>
              <a:path h="9526213" w="11670705">
                <a:moveTo>
                  <a:pt x="0" y="0"/>
                </a:moveTo>
                <a:lnTo>
                  <a:pt x="11670704" y="0"/>
                </a:lnTo>
                <a:lnTo>
                  <a:pt x="11670704" y="9526213"/>
                </a:lnTo>
                <a:lnTo>
                  <a:pt x="0" y="952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47341" y="3100584"/>
            <a:ext cx="7355174" cy="5278492"/>
            <a:chOff x="0" y="0"/>
            <a:chExt cx="1937165" cy="13902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37165" cy="1390220"/>
            </a:xfrm>
            <a:custGeom>
              <a:avLst/>
              <a:gdLst/>
              <a:ahLst/>
              <a:cxnLst/>
              <a:rect r="r" b="b" t="t" l="l"/>
              <a:pathLst>
                <a:path h="1390220" w="1937165">
                  <a:moveTo>
                    <a:pt x="0" y="0"/>
                  </a:moveTo>
                  <a:lnTo>
                    <a:pt x="1937165" y="0"/>
                  </a:lnTo>
                  <a:lnTo>
                    <a:pt x="1937165" y="1390220"/>
                  </a:lnTo>
                  <a:lnTo>
                    <a:pt x="0" y="1390220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1937165" cy="1456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607415" y="3843542"/>
            <a:ext cx="5494438" cy="3667537"/>
          </a:xfrm>
          <a:custGeom>
            <a:avLst/>
            <a:gdLst/>
            <a:ahLst/>
            <a:cxnLst/>
            <a:rect r="r" b="b" t="t" l="l"/>
            <a:pathLst>
              <a:path h="3667537" w="5494438">
                <a:moveTo>
                  <a:pt x="0" y="0"/>
                </a:moveTo>
                <a:lnTo>
                  <a:pt x="5494438" y="0"/>
                </a:lnTo>
                <a:lnTo>
                  <a:pt x="5494438" y="3667538"/>
                </a:lnTo>
                <a:lnTo>
                  <a:pt x="0" y="3667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62370" y="1606368"/>
            <a:ext cx="8157587" cy="916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83"/>
              </a:lnSpc>
            </a:pPr>
            <a:r>
              <a:rPr lang="en-US" sz="6021" spc="397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Las NORMAS Y SU CLASIFICACION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25361" y="3905541"/>
            <a:ext cx="6365987" cy="3605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¿Qué son las normas?</a:t>
            </a:r>
          </a:p>
          <a:p>
            <a:pPr algn="just">
              <a:lnSpc>
                <a:spcPts val="2869"/>
              </a:lnSpc>
            </a:pPr>
          </a:p>
          <a:p>
            <a:pPr algn="just">
              <a:lnSpc>
                <a:spcPts val="2869"/>
              </a:lnSpc>
            </a:pP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Las normas son reglas o pautas que regulan el comportamiento de las personas dentro de una sociedad. Su objetivo principal es mantener el orden, facilitar la convivencia y est</a:t>
            </a: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ablecer lo que está permitido o prohibido. Las normas indican cómo debemos actuar en diferentes situaciones, y su cumplimiento puede estar respaldado por la costumbre, la moral, la religión o la ley.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77918" y="1019175"/>
            <a:ext cx="9594628" cy="9654971"/>
          </a:xfrm>
          <a:custGeom>
            <a:avLst/>
            <a:gdLst/>
            <a:ahLst/>
            <a:cxnLst/>
            <a:rect r="r" b="b" t="t" l="l"/>
            <a:pathLst>
              <a:path h="9654971" w="9594628">
                <a:moveTo>
                  <a:pt x="0" y="0"/>
                </a:moveTo>
                <a:lnTo>
                  <a:pt x="9594628" y="0"/>
                </a:lnTo>
                <a:lnTo>
                  <a:pt x="9594628" y="9654971"/>
                </a:lnTo>
                <a:lnTo>
                  <a:pt x="0" y="9654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3155" y="4042437"/>
            <a:ext cx="15621691" cy="4246899"/>
            <a:chOff x="0" y="0"/>
            <a:chExt cx="4114355" cy="1118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14355" cy="1118525"/>
            </a:xfrm>
            <a:custGeom>
              <a:avLst/>
              <a:gdLst/>
              <a:ahLst/>
              <a:cxnLst/>
              <a:rect r="r" b="b" t="t" l="l"/>
              <a:pathLst>
                <a:path h="1118525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1118525"/>
                  </a:lnTo>
                  <a:lnTo>
                    <a:pt x="0" y="1118525"/>
                  </a:lnTo>
                  <a:close/>
                </a:path>
              </a:pathLst>
            </a:custGeom>
            <a:solidFill>
              <a:srgbClr val="A44F5E">
                <a:alpha val="3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4114355" cy="118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836542" y="2148236"/>
            <a:ext cx="5748564" cy="939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6040" spc="434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clacificasion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79880" y="4429276"/>
            <a:ext cx="3956662" cy="33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5"/>
              </a:lnSpc>
            </a:pPr>
            <a:r>
              <a:rPr lang="en-US" sz="1718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jurídicas: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Son creadas por una autoridad legal (como el Estado).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cumplimiento es obligatorio.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Si no se respetan, hay una sanción legal (por ejemplo, multas, prisión).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leyes, reglamentos.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798353" y="4178949"/>
            <a:ext cx="3824941" cy="382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6"/>
              </a:lnSpc>
            </a:pPr>
            <a:r>
              <a:rPr lang="en-US" sz="1704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morales</a:t>
            </a: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Surgen de la conciencia individual y de valores éticos.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son impuestas por una autoridad externa.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incumplimiento genera culpa o remordimiento, no sanciones legales.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decir la verdad, ayudar a los demás.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33155" y="9250091"/>
            <a:ext cx="1562169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A383D"/>
                </a:solidFill>
                <a:latin typeface="Open Sans"/>
                <a:ea typeface="Open Sans"/>
                <a:cs typeface="Open Sans"/>
                <a:sym typeface="Open Sans"/>
              </a:rPr>
              <a:t>Añadir un poco de texto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59741" y="4169424"/>
            <a:ext cx="3914560" cy="395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2"/>
              </a:lnSpc>
            </a:pPr>
            <a:r>
              <a:rPr lang="en-US" sz="1744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sociales: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Regulan el comportamiento aceptado en un grupo o cultura.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cumplimiento genera aceptación social.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hay sanciones legales, pero puede haber rechazo o crítica.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saludar al llegar, vestir de forma adecuada.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84546" y="2519573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07911" y="4690515"/>
            <a:ext cx="13178678" cy="3908524"/>
            <a:chOff x="0" y="0"/>
            <a:chExt cx="3470927" cy="1029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70927" cy="1029406"/>
            </a:xfrm>
            <a:custGeom>
              <a:avLst/>
              <a:gdLst/>
              <a:ahLst/>
              <a:cxnLst/>
              <a:rect r="r" b="b" t="t" l="l"/>
              <a:pathLst>
                <a:path h="1029406" w="3470927">
                  <a:moveTo>
                    <a:pt x="0" y="0"/>
                  </a:moveTo>
                  <a:lnTo>
                    <a:pt x="3470927" y="0"/>
                  </a:lnTo>
                  <a:lnTo>
                    <a:pt x="3470927" y="1029406"/>
                  </a:lnTo>
                  <a:lnTo>
                    <a:pt x="0" y="102940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470927" cy="10960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41988" y="2311892"/>
            <a:ext cx="4144916" cy="5555805"/>
            <a:chOff x="0" y="0"/>
            <a:chExt cx="5526554" cy="740774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29017" t="0" r="29017" b="0"/>
            <a:stretch>
              <a:fillRect/>
            </a:stretch>
          </p:blipFill>
          <p:spPr>
            <a:xfrm flipH="false" flipV="false">
              <a:off x="0" y="0"/>
              <a:ext cx="5526554" cy="740774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036556" y="3822116"/>
            <a:ext cx="3441531" cy="4433049"/>
            <a:chOff x="0" y="0"/>
            <a:chExt cx="4588708" cy="5910732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24138" t="0" r="24138" b="0"/>
            <a:stretch>
              <a:fillRect/>
            </a:stretch>
          </p:blipFill>
          <p:spPr>
            <a:xfrm flipH="false" flipV="false">
              <a:off x="0" y="0"/>
              <a:ext cx="4588708" cy="5910732"/>
            </a:xfrm>
            <a:prstGeom prst="rect">
              <a:avLst/>
            </a:prstGeom>
          </p:spPr>
        </p:pic>
      </p:grpSp>
      <p:sp>
        <p:nvSpPr>
          <p:cNvPr name="AutoShape 10" id="10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800315" y="2248579"/>
            <a:ext cx="6236242" cy="925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660"/>
              </a:lnSpc>
            </a:pPr>
            <a:r>
              <a:rPr lang="en-US" sz="6000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El proceso legislativo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258041" y="5228533"/>
            <a:ext cx="6507378" cy="234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El proceso legislativo es el conjunto de pasos o etapas que se siguen para crear, modificar o derogar una ley dentro de un sistema jurídico. Este proceso garantiza que las leyes se elaboren de forma ordenada, legal y democrática.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Se lleva a cabo principalmente en el Poder Legislativo (como el Congreso o Parlamento), aunque también intervienen otros poderes, como el Ejecutivo..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86904" y="2740064"/>
            <a:ext cx="9857686" cy="148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13"/>
              </a:lnSpc>
            </a:pPr>
            <a:r>
              <a:rPr lang="en-US" sz="8652">
                <a:solidFill>
                  <a:srgbClr val="A44F5E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Dcreacion de la norma juridica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44708" y="1028700"/>
            <a:ext cx="8867122" cy="9383198"/>
          </a:xfrm>
          <a:custGeom>
            <a:avLst/>
            <a:gdLst/>
            <a:ahLst/>
            <a:cxnLst/>
            <a:rect r="r" b="b" t="t" l="l"/>
            <a:pathLst>
              <a:path h="9383198" w="8867122">
                <a:moveTo>
                  <a:pt x="0" y="0"/>
                </a:moveTo>
                <a:lnTo>
                  <a:pt x="8867122" y="0"/>
                </a:lnTo>
                <a:lnTo>
                  <a:pt x="8867122" y="9383198"/>
                </a:lnTo>
                <a:lnTo>
                  <a:pt x="0" y="938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255940" y="2143027"/>
            <a:ext cx="4356436" cy="4155235"/>
            <a:chOff x="0" y="0"/>
            <a:chExt cx="6324600" cy="6032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34800" t="0" r="-3480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797130" y="3142271"/>
            <a:ext cx="9621682" cy="5408810"/>
            <a:chOff x="0" y="0"/>
            <a:chExt cx="2534106" cy="14245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34106" cy="1424543"/>
            </a:xfrm>
            <a:custGeom>
              <a:avLst/>
              <a:gdLst/>
              <a:ahLst/>
              <a:cxnLst/>
              <a:rect r="r" b="b" t="t" l="l"/>
              <a:pathLst>
                <a:path h="1424543" w="2534106">
                  <a:moveTo>
                    <a:pt x="0" y="0"/>
                  </a:moveTo>
                  <a:lnTo>
                    <a:pt x="2534106" y="0"/>
                  </a:lnTo>
                  <a:lnTo>
                    <a:pt x="2534106" y="1424543"/>
                  </a:lnTo>
                  <a:lnTo>
                    <a:pt x="0" y="1424543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2534106" cy="1491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154501" y="1739412"/>
            <a:ext cx="8264311" cy="1263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69"/>
              </a:lnSpc>
            </a:pPr>
            <a:r>
              <a:rPr lang="en-US" sz="12099">
                <a:solidFill>
                  <a:srgbClr val="3A383D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Clacificasion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956470" y="3837368"/>
            <a:ext cx="8972549" cy="399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Etapas generales del proceso legislativo.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1. Iniciativa: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 la propuesta de una nueva ley. Puede ser presentada por legisladores, el presidente, o incluso ciudadanos (dependiendo del país).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2. Discusión: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 propuesta se analiza y debate en el Congreso, tanto en la cámara de diputados como en la de senadores.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3. </a:t>
            </a: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Aprobación: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Si ambas cámaras están de acuerdo con el contenido de la propuesta, la ley se aprueba.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4. Sanción: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Poder Ejecutivo (por ejemplo, el presidente) revisa la ley y la aprueba oficialmente.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5. Promulgación: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Se declara que la ley es válida y debe cumplirse.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6. Publicación: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 ley se publica en el diario oficial para que toda la sociedad la conozca y entre en vigor.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DAGpODiyc5Y</dc:identifier>
  <dcterms:modified xsi:type="dcterms:W3CDTF">2011-08-01T06:04:30Z</dcterms:modified>
  <cp:revision>1</cp:revision>
  <dc:title>Presentación Diapositivas Propuesta de Proyecto Portfolio Aesthetic Elegante Beige</dc:title>
</cp:coreProperties>
</file>